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4" r:id="rId8"/>
    <p:sldId id="261" r:id="rId9"/>
    <p:sldId id="265" r:id="rId10"/>
    <p:sldId id="26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CB717-CF6F-49A2-8EBF-D2A364A6E1B5}" type="datetimeFigureOut">
              <a:rPr lang="en-US" smtClean="0"/>
              <a:t>14-Apr-20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43F7E-36A5-4360-98E7-19058DC9B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757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CB717-CF6F-49A2-8EBF-D2A364A6E1B5}" type="datetimeFigureOut">
              <a:rPr lang="en-US" smtClean="0"/>
              <a:t>14-Apr-20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43F7E-36A5-4360-98E7-19058DC9B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999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CB717-CF6F-49A2-8EBF-D2A364A6E1B5}" type="datetimeFigureOut">
              <a:rPr lang="en-US" smtClean="0"/>
              <a:t>14-Apr-20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43F7E-36A5-4360-98E7-19058DC9B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944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CB717-CF6F-49A2-8EBF-D2A364A6E1B5}" type="datetimeFigureOut">
              <a:rPr lang="en-US" smtClean="0"/>
              <a:t>14-Apr-20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43F7E-36A5-4360-98E7-19058DC9B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561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CB717-CF6F-49A2-8EBF-D2A364A6E1B5}" type="datetimeFigureOut">
              <a:rPr lang="en-US" smtClean="0"/>
              <a:t>14-Apr-20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43F7E-36A5-4360-98E7-19058DC9B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810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CB717-CF6F-49A2-8EBF-D2A364A6E1B5}" type="datetimeFigureOut">
              <a:rPr lang="en-US" smtClean="0"/>
              <a:t>14-Apr-20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43F7E-36A5-4360-98E7-19058DC9B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942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CB717-CF6F-49A2-8EBF-D2A364A6E1B5}" type="datetimeFigureOut">
              <a:rPr lang="en-US" smtClean="0"/>
              <a:t>14-Apr-20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43F7E-36A5-4360-98E7-19058DC9B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26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CB717-CF6F-49A2-8EBF-D2A364A6E1B5}" type="datetimeFigureOut">
              <a:rPr lang="en-US" smtClean="0"/>
              <a:t>14-Apr-20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43F7E-36A5-4360-98E7-19058DC9B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71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CB717-CF6F-49A2-8EBF-D2A364A6E1B5}" type="datetimeFigureOut">
              <a:rPr lang="en-US" smtClean="0"/>
              <a:t>14-Apr-20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43F7E-36A5-4360-98E7-19058DC9B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148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CB717-CF6F-49A2-8EBF-D2A364A6E1B5}" type="datetimeFigureOut">
              <a:rPr lang="en-US" smtClean="0"/>
              <a:t>14-Apr-20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43F7E-36A5-4360-98E7-19058DC9B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359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CB717-CF6F-49A2-8EBF-D2A364A6E1B5}" type="datetimeFigureOut">
              <a:rPr lang="en-US" smtClean="0"/>
              <a:t>14-Apr-20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43F7E-36A5-4360-98E7-19058DC9B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586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8CB717-CF6F-49A2-8EBF-D2A364A6E1B5}" type="datetimeFigureOut">
              <a:rPr lang="en-US" smtClean="0"/>
              <a:t>14-Apr-20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443F7E-36A5-4360-98E7-19058DC9B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283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ოჯახების ფულადი დახმარებები -მოდელირება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2035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61894"/>
          </a:xfrm>
        </p:spPr>
        <p:txBody>
          <a:bodyPr>
            <a:normAutofit fontScale="90000"/>
          </a:bodyPr>
          <a:lstStyle/>
          <a:p>
            <a:r>
              <a:rPr lang="ka-GE" b="1" dirty="0" smtClean="0"/>
              <a:t>შედარება</a:t>
            </a:r>
            <a:r>
              <a:rPr lang="ka-GE" dirty="0" smtClean="0"/>
              <a:t> </a:t>
            </a:r>
            <a:br>
              <a:rPr lang="ka-GE" dirty="0" smtClean="0"/>
            </a:br>
            <a:endParaRPr lang="en-US" sz="36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1830265"/>
              </p:ext>
            </p:extLst>
          </p:nvPr>
        </p:nvGraphicFramePr>
        <p:xfrm>
          <a:off x="665018" y="1427018"/>
          <a:ext cx="10834255" cy="49955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89831">
                  <a:extLst>
                    <a:ext uri="{9D8B030D-6E8A-4147-A177-3AD203B41FA5}">
                      <a16:colId xmlns:a16="http://schemas.microsoft.com/office/drawing/2014/main" val="223094680"/>
                    </a:ext>
                  </a:extLst>
                </a:gridCol>
                <a:gridCol w="2416503">
                  <a:extLst>
                    <a:ext uri="{9D8B030D-6E8A-4147-A177-3AD203B41FA5}">
                      <a16:colId xmlns:a16="http://schemas.microsoft.com/office/drawing/2014/main" val="1989823305"/>
                    </a:ext>
                  </a:extLst>
                </a:gridCol>
                <a:gridCol w="1648342">
                  <a:extLst>
                    <a:ext uri="{9D8B030D-6E8A-4147-A177-3AD203B41FA5}">
                      <a16:colId xmlns:a16="http://schemas.microsoft.com/office/drawing/2014/main" val="4156338606"/>
                    </a:ext>
                  </a:extLst>
                </a:gridCol>
                <a:gridCol w="1456304">
                  <a:extLst>
                    <a:ext uri="{9D8B030D-6E8A-4147-A177-3AD203B41FA5}">
                      <a16:colId xmlns:a16="http://schemas.microsoft.com/office/drawing/2014/main" val="1000648926"/>
                    </a:ext>
                  </a:extLst>
                </a:gridCol>
                <a:gridCol w="2923275">
                  <a:extLst>
                    <a:ext uri="{9D8B030D-6E8A-4147-A177-3AD203B41FA5}">
                      <a16:colId xmlns:a16="http://schemas.microsoft.com/office/drawing/2014/main" val="3521854220"/>
                    </a:ext>
                  </a:extLst>
                </a:gridCol>
              </a:tblGrid>
              <a:tr h="341173">
                <a:tc rowSpan="2">
                  <a:txBody>
                    <a:bodyPr/>
                    <a:lstStyle/>
                    <a:p>
                      <a:pPr algn="ctr" fontAlgn="b"/>
                      <a:r>
                        <a:rPr lang="ka-GE" sz="2000" b="1" u="none" strike="noStrike" dirty="0">
                          <a:effectLst/>
                        </a:rPr>
                        <a:t>სარეიტინგო ქულა</a:t>
                      </a:r>
                      <a:endParaRPr lang="ka-G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ka-GE" sz="2000" b="1" u="none" strike="noStrike" dirty="0">
                          <a:effectLst/>
                        </a:rPr>
                        <a:t>ბენეფიტი</a:t>
                      </a:r>
                      <a:endParaRPr lang="ka-G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ka-GE" sz="2000" b="1" u="none" strike="noStrike" dirty="0">
                          <a:effectLst/>
                        </a:rPr>
                        <a:t>მოცვა </a:t>
                      </a:r>
                      <a:endParaRPr lang="ka-G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ka-GE" sz="2000" b="1" u="none" strike="noStrike" dirty="0">
                          <a:effectLst/>
                        </a:rPr>
                        <a:t>თვეში საჭირო თანხა</a:t>
                      </a:r>
                      <a:endParaRPr lang="ka-G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30440556"/>
                  </a:ext>
                </a:extLst>
              </a:tr>
              <a:tr h="34117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b="1" u="none" strike="noStrike" dirty="0">
                          <a:effectLst/>
                        </a:rPr>
                        <a:t>ოჯახი</a:t>
                      </a:r>
                      <a:endParaRPr lang="ka-G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b="1" u="none" strike="noStrike" dirty="0">
                          <a:effectLst/>
                        </a:rPr>
                        <a:t>პირი</a:t>
                      </a:r>
                      <a:endParaRPr lang="ka-G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6302063"/>
                  </a:ext>
                </a:extLst>
              </a:tr>
              <a:tr h="61752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65 000 - 100 000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 dirty="0">
                          <a:effectLst/>
                        </a:rPr>
                        <a:t>150 ლარი ოჯახზე</a:t>
                      </a:r>
                      <a:endParaRPr lang="ka-G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69,421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193,055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 smtClean="0">
                          <a:effectLst/>
                        </a:rPr>
                        <a:t> </a:t>
                      </a:r>
                      <a:r>
                        <a:rPr lang="en-US" sz="1800" b="1" u="none" strike="noStrike" dirty="0">
                          <a:effectLst/>
                        </a:rPr>
                        <a:t>10,413,150.00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88188798"/>
                  </a:ext>
                </a:extLst>
              </a:tr>
              <a:tr h="61752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65 000 - 100 000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50ლ ოჯახის წევრზე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69,421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193,055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</a:rPr>
                        <a:t>  </a:t>
                      </a:r>
                      <a:r>
                        <a:rPr lang="en-US" sz="1800" b="1" u="none" strike="noStrike" dirty="0" smtClean="0">
                          <a:effectLst/>
                        </a:rPr>
                        <a:t>11,583,300.00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4456602"/>
                  </a:ext>
                </a:extLst>
              </a:tr>
              <a:tr h="61752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65 000 - 100 000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30ლ ოჯახის წევრზე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69,421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193,055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</a:rPr>
                        <a:t>                                 5,791,650.00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42147234"/>
                  </a:ext>
                </a:extLst>
              </a:tr>
              <a:tr h="73352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65 000 - 150 000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 dirty="0">
                          <a:effectLst/>
                        </a:rPr>
                        <a:t>50ლ ოჯახის წევრზე, გარდა </a:t>
                      </a:r>
                      <a:r>
                        <a:rPr lang="ka-GE" sz="1800" u="none" strike="noStrike" dirty="0" smtClean="0">
                          <a:effectLst/>
                        </a:rPr>
                        <a:t>პენსიონერისა</a:t>
                      </a:r>
                      <a:endParaRPr lang="ka-G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151,159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sng" strike="noStrike" dirty="0" smtClean="0">
                          <a:effectLst/>
                        </a:rPr>
                        <a:t>  </a:t>
                      </a:r>
                      <a:r>
                        <a:rPr lang="en-US" sz="1800" u="sng" strike="noStrike" dirty="0">
                          <a:effectLst/>
                        </a:rPr>
                        <a:t>310,410 </a:t>
                      </a:r>
                      <a:endParaRPr lang="en-US" sz="18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 smtClean="0">
                          <a:effectLst/>
                        </a:rPr>
                        <a:t>15,520,500.00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4295278"/>
                  </a:ext>
                </a:extLst>
              </a:tr>
              <a:tr h="733523"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 dirty="0" smtClean="0">
                          <a:effectLst/>
                        </a:rPr>
                        <a:t>65</a:t>
                      </a:r>
                      <a:r>
                        <a:rPr lang="en-US" sz="1800" u="none" strike="noStrike" dirty="0" smtClean="0">
                          <a:effectLst/>
                        </a:rPr>
                        <a:t> </a:t>
                      </a:r>
                      <a:r>
                        <a:rPr lang="en-US" sz="1800" u="none" strike="noStrike" dirty="0">
                          <a:effectLst/>
                        </a:rPr>
                        <a:t>000 - 150 000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 dirty="0">
                          <a:effectLst/>
                        </a:rPr>
                        <a:t>30ლ ოჯახის წევრზე, გარდა </a:t>
                      </a:r>
                      <a:r>
                        <a:rPr lang="ka-GE" sz="1800" u="none" strike="noStrike" dirty="0" smtClean="0">
                          <a:effectLst/>
                        </a:rPr>
                        <a:t>პენსიონერისა</a:t>
                      </a:r>
                      <a:endParaRPr lang="ka-G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151,159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sng" strike="noStrike" dirty="0" smtClean="0">
                          <a:effectLst/>
                        </a:rPr>
                        <a:t> </a:t>
                      </a:r>
                      <a:r>
                        <a:rPr lang="en-US" sz="1800" u="sng" strike="noStrike" dirty="0">
                          <a:effectLst/>
                        </a:rPr>
                        <a:t>310,410 </a:t>
                      </a:r>
                      <a:endParaRPr lang="en-US" sz="18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</a:rPr>
                        <a:t>                                 9,312,300.00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23050903"/>
                  </a:ext>
                </a:extLst>
              </a:tr>
              <a:tr h="37607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65 000 - 150 000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 dirty="0">
                          <a:effectLst/>
                        </a:rPr>
                        <a:t>50ლ ოჯახის </a:t>
                      </a:r>
                      <a:r>
                        <a:rPr lang="ka-GE" sz="1800" u="none" strike="noStrike" dirty="0" smtClean="0">
                          <a:effectLst/>
                        </a:rPr>
                        <a:t>წევრზე </a:t>
                      </a:r>
                      <a:endParaRPr lang="ka-G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151,159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432,178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 smtClean="0">
                          <a:effectLst/>
                        </a:rPr>
                        <a:t> </a:t>
                      </a:r>
                      <a:r>
                        <a:rPr lang="en-US" sz="1800" b="1" u="none" strike="noStrike" dirty="0">
                          <a:effectLst/>
                        </a:rPr>
                        <a:t>21,608,900.00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49555339"/>
                  </a:ext>
                </a:extLst>
              </a:tr>
              <a:tr h="617525"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 dirty="0" smtClean="0">
                          <a:effectLst/>
                        </a:rPr>
                        <a:t>65</a:t>
                      </a:r>
                      <a:r>
                        <a:rPr lang="en-US" sz="1800" u="none" strike="noStrike" dirty="0" smtClean="0">
                          <a:effectLst/>
                        </a:rPr>
                        <a:t> </a:t>
                      </a:r>
                      <a:r>
                        <a:rPr lang="en-US" sz="1800" u="none" strike="noStrike" dirty="0">
                          <a:effectLst/>
                        </a:rPr>
                        <a:t>000 - 150 000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u="none" strike="noStrike">
                          <a:effectLst/>
                        </a:rPr>
                        <a:t>30ლ </a:t>
                      </a:r>
                      <a:r>
                        <a:rPr lang="ka-GE" sz="1800" u="none" strike="noStrike">
                          <a:effectLst/>
                        </a:rPr>
                        <a:t>ოჯახის </a:t>
                      </a:r>
                      <a:r>
                        <a:rPr lang="ka-GE" sz="1800" u="none" strike="noStrike" smtClean="0">
                          <a:effectLst/>
                        </a:rPr>
                        <a:t>წევრზე </a:t>
                      </a:r>
                      <a:endParaRPr lang="ka-GE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151,159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432,178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</a:rPr>
                        <a:t>   </a:t>
                      </a:r>
                      <a:r>
                        <a:rPr lang="en-US" sz="1800" b="1" u="none" strike="noStrike" dirty="0" smtClean="0">
                          <a:effectLst/>
                        </a:rPr>
                        <a:t>12,965,340.00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054761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3384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2700" b="1" dirty="0" smtClean="0"/>
              <a:t>ოჯახების/პირების გადანაწილება სოციალურად დაუცველი ოჯახების მონაცემთა ბაზაში სარეიტინგო ქულების მიხედვთ</a:t>
            </a:r>
            <a:endParaRPr lang="en-US" sz="27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9406662"/>
              </p:ext>
            </p:extLst>
          </p:nvPr>
        </p:nvGraphicFramePr>
        <p:xfrm>
          <a:off x="838199" y="2078182"/>
          <a:ext cx="10515602" cy="43780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16427">
                  <a:extLst>
                    <a:ext uri="{9D8B030D-6E8A-4147-A177-3AD203B41FA5}">
                      <a16:colId xmlns:a16="http://schemas.microsoft.com/office/drawing/2014/main" val="2455324565"/>
                    </a:ext>
                  </a:extLst>
                </a:gridCol>
                <a:gridCol w="1509642">
                  <a:extLst>
                    <a:ext uri="{9D8B030D-6E8A-4147-A177-3AD203B41FA5}">
                      <a16:colId xmlns:a16="http://schemas.microsoft.com/office/drawing/2014/main" val="3549009694"/>
                    </a:ext>
                  </a:extLst>
                </a:gridCol>
                <a:gridCol w="1868182">
                  <a:extLst>
                    <a:ext uri="{9D8B030D-6E8A-4147-A177-3AD203B41FA5}">
                      <a16:colId xmlns:a16="http://schemas.microsoft.com/office/drawing/2014/main" val="992901804"/>
                    </a:ext>
                  </a:extLst>
                </a:gridCol>
                <a:gridCol w="1566253">
                  <a:extLst>
                    <a:ext uri="{9D8B030D-6E8A-4147-A177-3AD203B41FA5}">
                      <a16:colId xmlns:a16="http://schemas.microsoft.com/office/drawing/2014/main" val="3374659919"/>
                    </a:ext>
                  </a:extLst>
                </a:gridCol>
                <a:gridCol w="1151102">
                  <a:extLst>
                    <a:ext uri="{9D8B030D-6E8A-4147-A177-3AD203B41FA5}">
                      <a16:colId xmlns:a16="http://schemas.microsoft.com/office/drawing/2014/main" val="4278460269"/>
                    </a:ext>
                  </a:extLst>
                </a:gridCol>
                <a:gridCol w="1603996">
                  <a:extLst>
                    <a:ext uri="{9D8B030D-6E8A-4147-A177-3AD203B41FA5}">
                      <a16:colId xmlns:a16="http://schemas.microsoft.com/office/drawing/2014/main" val="1844410935"/>
                    </a:ext>
                  </a:extLst>
                </a:gridCol>
              </a:tblGrid>
              <a:tr h="1061342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800" b="1" u="none" strike="noStrike" dirty="0" smtClean="0">
                          <a:effectLst/>
                        </a:rPr>
                        <a:t>სარეიტინგო ქულა</a:t>
                      </a:r>
                      <a:endParaRPr lang="ka-G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800" b="1" u="none" strike="noStrike" dirty="0">
                          <a:effectLst/>
                        </a:rPr>
                        <a:t>ოჯახები</a:t>
                      </a:r>
                      <a:endParaRPr lang="ka-G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800" b="1" u="none" strike="noStrike" dirty="0">
                          <a:effectLst/>
                        </a:rPr>
                        <a:t>პირები</a:t>
                      </a:r>
                      <a:endParaRPr lang="ka-G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800" b="1" u="none" strike="noStrike" dirty="0">
                          <a:effectLst/>
                        </a:rPr>
                        <a:t>ასაკით პენსიონერი</a:t>
                      </a:r>
                      <a:endParaRPr lang="ka-G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800" b="1" u="none" strike="noStrike" dirty="0">
                          <a:effectLst/>
                        </a:rPr>
                        <a:t>შშმ</a:t>
                      </a:r>
                      <a:endParaRPr lang="ka-G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800" b="1" u="none" strike="noStrike" dirty="0">
                          <a:effectLst/>
                        </a:rPr>
                        <a:t>ბავშვი 16 წლამდე</a:t>
                      </a:r>
                      <a:endParaRPr lang="ka-G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4026490"/>
                  </a:ext>
                </a:extLst>
              </a:tr>
              <a:tr h="663339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&lt;= 65 000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117,967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392,078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70,845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31,938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117,973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50613839"/>
                  </a:ext>
                </a:extLst>
              </a:tr>
              <a:tr h="663339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65 000 - 100 000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69,421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193,055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56,058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15,902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43,964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85999995"/>
                  </a:ext>
                </a:extLst>
              </a:tr>
              <a:tr h="663339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100 000 - 150 000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81,738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239,123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65,710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14,603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41,045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22450378"/>
                  </a:ext>
                </a:extLst>
              </a:tr>
              <a:tr h="663339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150 000 - 200 000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24,227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70,219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19,236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3,115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9,287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16255474"/>
                  </a:ext>
                </a:extLst>
              </a:tr>
              <a:tr h="663339">
                <a:tc>
                  <a:txBody>
                    <a:bodyPr/>
                    <a:lstStyle/>
                    <a:p>
                      <a:pPr algn="l" fontAlgn="b"/>
                      <a:r>
                        <a:rPr lang="ka-GE" sz="2400" u="none" strike="noStrike">
                          <a:effectLst/>
                        </a:rPr>
                        <a:t>სულ &lt;= 200 000</a:t>
                      </a:r>
                      <a:endParaRPr lang="ka-GE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293,353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894,475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211,849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65,558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212,269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103840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361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2433493"/>
          </a:xfrm>
        </p:spPr>
        <p:txBody>
          <a:bodyPr>
            <a:normAutofit fontScale="90000"/>
          </a:bodyPr>
          <a:lstStyle/>
          <a:p>
            <a:r>
              <a:rPr lang="ka-GE" dirty="0" smtClean="0"/>
              <a:t/>
            </a:r>
            <a:br>
              <a:rPr lang="ka-GE" dirty="0" smtClean="0"/>
            </a:br>
            <a:r>
              <a:rPr lang="ka-GE" b="1" dirty="0" smtClean="0"/>
              <a:t>სცენარი 1 </a:t>
            </a:r>
            <a:r>
              <a:rPr lang="ka-GE" dirty="0" smtClean="0"/>
              <a:t/>
            </a:r>
            <a:br>
              <a:rPr lang="ka-GE" dirty="0" smtClean="0"/>
            </a:br>
            <a:r>
              <a:rPr lang="ka-GE" dirty="0" smtClean="0"/>
              <a:t/>
            </a:r>
            <a:br>
              <a:rPr lang="ka-GE" dirty="0" smtClean="0"/>
            </a:br>
            <a:r>
              <a:rPr lang="ka-GE" sz="3600" dirty="0" smtClean="0"/>
              <a:t>65000-100000 სარეიტინგო ქულის მქონე ოჯახებისთვის ოჯახზე - 150 ლარი </a:t>
            </a:r>
            <a:endParaRPr lang="en-US" sz="36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0030678"/>
              </p:ext>
            </p:extLst>
          </p:nvPr>
        </p:nvGraphicFramePr>
        <p:xfrm>
          <a:off x="969818" y="3311235"/>
          <a:ext cx="10889674" cy="20366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97804">
                  <a:extLst>
                    <a:ext uri="{9D8B030D-6E8A-4147-A177-3AD203B41FA5}">
                      <a16:colId xmlns:a16="http://schemas.microsoft.com/office/drawing/2014/main" val="2205836455"/>
                    </a:ext>
                  </a:extLst>
                </a:gridCol>
                <a:gridCol w="1714065">
                  <a:extLst>
                    <a:ext uri="{9D8B030D-6E8A-4147-A177-3AD203B41FA5}">
                      <a16:colId xmlns:a16="http://schemas.microsoft.com/office/drawing/2014/main" val="1232053752"/>
                    </a:ext>
                  </a:extLst>
                </a:gridCol>
                <a:gridCol w="2121157">
                  <a:extLst>
                    <a:ext uri="{9D8B030D-6E8A-4147-A177-3AD203B41FA5}">
                      <a16:colId xmlns:a16="http://schemas.microsoft.com/office/drawing/2014/main" val="1477609629"/>
                    </a:ext>
                  </a:extLst>
                </a:gridCol>
                <a:gridCol w="1778344">
                  <a:extLst>
                    <a:ext uri="{9D8B030D-6E8A-4147-A177-3AD203B41FA5}">
                      <a16:colId xmlns:a16="http://schemas.microsoft.com/office/drawing/2014/main" val="2671896013"/>
                    </a:ext>
                  </a:extLst>
                </a:gridCol>
                <a:gridCol w="2078304">
                  <a:extLst>
                    <a:ext uri="{9D8B030D-6E8A-4147-A177-3AD203B41FA5}">
                      <a16:colId xmlns:a16="http://schemas.microsoft.com/office/drawing/2014/main" val="458130561"/>
                    </a:ext>
                  </a:extLst>
                </a:gridCol>
              </a:tblGrid>
              <a:tr h="11360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effectLst/>
                        </a:rPr>
                        <a:t> </a:t>
                      </a:r>
                      <a:r>
                        <a:rPr lang="ka-GE" sz="2000" b="1" u="none" strike="noStrike" dirty="0" smtClean="0">
                          <a:effectLst/>
                        </a:rPr>
                        <a:t>სარეიტინგო ქულა 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1" u="none" strike="noStrike" dirty="0">
                          <a:effectLst/>
                        </a:rPr>
                        <a:t>ოჯახები</a:t>
                      </a:r>
                      <a:endParaRPr lang="ka-G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1" u="none" strike="noStrike" dirty="0">
                          <a:effectLst/>
                        </a:rPr>
                        <a:t>პირები</a:t>
                      </a:r>
                      <a:endParaRPr lang="ka-G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1" u="none" strike="noStrike" dirty="0">
                          <a:effectLst/>
                        </a:rPr>
                        <a:t>ლარი/ოჯახზე</a:t>
                      </a:r>
                      <a:endParaRPr lang="ka-G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1" u="none" strike="noStrike" dirty="0">
                          <a:effectLst/>
                        </a:rPr>
                        <a:t>ჯამი (ლარი/თვეში)</a:t>
                      </a:r>
                      <a:endParaRPr lang="ka-G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29780567"/>
                  </a:ext>
                </a:extLst>
              </a:tr>
              <a:tr h="900547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ka-GE" sz="2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65 000 - 100 </a:t>
                      </a:r>
                      <a:r>
                        <a:rPr lang="ka-GE" sz="2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000 </a:t>
                      </a:r>
                      <a:endParaRPr lang="ka-GE" sz="2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69,421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193,055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</a:t>
                      </a:r>
                      <a:r>
                        <a:rPr lang="en-US" sz="2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10,413,150.00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480162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54617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2378075"/>
          </a:xfrm>
        </p:spPr>
        <p:txBody>
          <a:bodyPr>
            <a:normAutofit fontScale="90000"/>
          </a:bodyPr>
          <a:lstStyle/>
          <a:p>
            <a:r>
              <a:rPr lang="ka-GE" dirty="0" smtClean="0"/>
              <a:t/>
            </a:r>
            <a:br>
              <a:rPr lang="ka-GE" dirty="0" smtClean="0"/>
            </a:br>
            <a:r>
              <a:rPr lang="ka-GE" b="1" dirty="0" smtClean="0"/>
              <a:t>სცენარი </a:t>
            </a:r>
            <a:r>
              <a:rPr lang="ka-GE" b="1" dirty="0" smtClean="0"/>
              <a:t>2</a:t>
            </a:r>
            <a:br>
              <a:rPr lang="ka-GE" b="1" dirty="0" smtClean="0"/>
            </a:br>
            <a:r>
              <a:rPr lang="ka-GE" b="1" dirty="0" smtClean="0"/>
              <a:t> </a:t>
            </a:r>
            <a:r>
              <a:rPr lang="ka-GE" dirty="0" smtClean="0"/>
              <a:t/>
            </a:r>
            <a:br>
              <a:rPr lang="ka-GE" dirty="0" smtClean="0"/>
            </a:br>
            <a:r>
              <a:rPr lang="ka-GE" sz="3600" dirty="0" smtClean="0"/>
              <a:t>65000-100000 </a:t>
            </a:r>
            <a:r>
              <a:rPr lang="ka-GE" sz="3600" dirty="0" smtClean="0"/>
              <a:t>სარეიტინგო ქულის მქონე ოჯახებისთვის ოჯახის წევრზე - 50 ლარი </a:t>
            </a:r>
            <a:r>
              <a:rPr lang="ka-GE" sz="3600" dirty="0"/>
              <a:t/>
            </a:r>
            <a:br>
              <a:rPr lang="ka-GE" sz="3600" dirty="0"/>
            </a:br>
            <a:endParaRPr lang="en-US" sz="36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6665064"/>
              </p:ext>
            </p:extLst>
          </p:nvPr>
        </p:nvGraphicFramePr>
        <p:xfrm>
          <a:off x="969818" y="3311235"/>
          <a:ext cx="10889674" cy="20366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97804">
                  <a:extLst>
                    <a:ext uri="{9D8B030D-6E8A-4147-A177-3AD203B41FA5}">
                      <a16:colId xmlns:a16="http://schemas.microsoft.com/office/drawing/2014/main" val="2205836455"/>
                    </a:ext>
                  </a:extLst>
                </a:gridCol>
                <a:gridCol w="1714065">
                  <a:extLst>
                    <a:ext uri="{9D8B030D-6E8A-4147-A177-3AD203B41FA5}">
                      <a16:colId xmlns:a16="http://schemas.microsoft.com/office/drawing/2014/main" val="1232053752"/>
                    </a:ext>
                  </a:extLst>
                </a:gridCol>
                <a:gridCol w="2121157">
                  <a:extLst>
                    <a:ext uri="{9D8B030D-6E8A-4147-A177-3AD203B41FA5}">
                      <a16:colId xmlns:a16="http://schemas.microsoft.com/office/drawing/2014/main" val="1477609629"/>
                    </a:ext>
                  </a:extLst>
                </a:gridCol>
                <a:gridCol w="1778344">
                  <a:extLst>
                    <a:ext uri="{9D8B030D-6E8A-4147-A177-3AD203B41FA5}">
                      <a16:colId xmlns:a16="http://schemas.microsoft.com/office/drawing/2014/main" val="2671896013"/>
                    </a:ext>
                  </a:extLst>
                </a:gridCol>
                <a:gridCol w="2078304">
                  <a:extLst>
                    <a:ext uri="{9D8B030D-6E8A-4147-A177-3AD203B41FA5}">
                      <a16:colId xmlns:a16="http://schemas.microsoft.com/office/drawing/2014/main" val="458130561"/>
                    </a:ext>
                  </a:extLst>
                </a:gridCol>
              </a:tblGrid>
              <a:tr h="11360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effectLst/>
                        </a:rPr>
                        <a:t> </a:t>
                      </a:r>
                      <a:r>
                        <a:rPr lang="ka-GE" sz="2000" b="1" u="none" strike="noStrike" dirty="0" smtClean="0">
                          <a:effectLst/>
                        </a:rPr>
                        <a:t>სარეიტინგო ქულა 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1" u="none" strike="noStrike" dirty="0">
                          <a:effectLst/>
                        </a:rPr>
                        <a:t>ოჯახები</a:t>
                      </a:r>
                      <a:endParaRPr lang="ka-G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1" u="none" strike="noStrike" dirty="0">
                          <a:effectLst/>
                        </a:rPr>
                        <a:t>პირები</a:t>
                      </a:r>
                      <a:endParaRPr lang="ka-G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1" u="none" strike="noStrike" dirty="0" smtClean="0">
                          <a:effectLst/>
                        </a:rPr>
                        <a:t>ლარი</a:t>
                      </a:r>
                      <a:endParaRPr lang="ka-G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1" u="none" strike="noStrike" dirty="0">
                          <a:effectLst/>
                        </a:rPr>
                        <a:t>ჯამი (ლარი/თვეში)</a:t>
                      </a:r>
                      <a:endParaRPr lang="ka-G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29780567"/>
                  </a:ext>
                </a:extLst>
              </a:tr>
              <a:tr h="900547"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ka-GE" sz="2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65 000 - 100 </a:t>
                      </a:r>
                      <a:r>
                        <a:rPr lang="ka-GE" sz="2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000 </a:t>
                      </a:r>
                      <a:endParaRPr lang="ka-GE" sz="2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69,421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193,055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  <a:endParaRPr lang="en-US" sz="2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         </a:t>
                      </a:r>
                      <a:r>
                        <a:rPr lang="en-US" sz="2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9,652,750.00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480162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4136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2378075"/>
          </a:xfrm>
        </p:spPr>
        <p:txBody>
          <a:bodyPr>
            <a:normAutofit fontScale="90000"/>
          </a:bodyPr>
          <a:lstStyle/>
          <a:p>
            <a:r>
              <a:rPr lang="ka-GE" dirty="0" smtClean="0"/>
              <a:t/>
            </a:r>
            <a:br>
              <a:rPr lang="ka-GE" dirty="0" smtClean="0"/>
            </a:br>
            <a:r>
              <a:rPr lang="ka-GE" b="1" dirty="0" smtClean="0"/>
              <a:t>სცენარი </a:t>
            </a:r>
            <a:r>
              <a:rPr lang="ka-GE" b="1" dirty="0" smtClean="0"/>
              <a:t>2 ა</a:t>
            </a:r>
            <a:br>
              <a:rPr lang="ka-GE" b="1" dirty="0" smtClean="0"/>
            </a:br>
            <a:r>
              <a:rPr lang="ka-GE" b="1" dirty="0" smtClean="0"/>
              <a:t> </a:t>
            </a:r>
            <a:r>
              <a:rPr lang="ka-GE" dirty="0" smtClean="0"/>
              <a:t/>
            </a:r>
            <a:br>
              <a:rPr lang="ka-GE" dirty="0" smtClean="0"/>
            </a:br>
            <a:r>
              <a:rPr lang="ka-GE" sz="3600" dirty="0" smtClean="0"/>
              <a:t>65000-100000 </a:t>
            </a:r>
            <a:r>
              <a:rPr lang="ka-GE" sz="3600" dirty="0" smtClean="0"/>
              <a:t>სარეიტინგო ქულის მქონე ოჯახებისთვის ოჯახის წევრზე - </a:t>
            </a:r>
            <a:r>
              <a:rPr lang="ka-GE" sz="3600" dirty="0" smtClean="0"/>
              <a:t>30 </a:t>
            </a:r>
            <a:r>
              <a:rPr lang="ka-GE" sz="3600" dirty="0" smtClean="0"/>
              <a:t>ლარი </a:t>
            </a:r>
            <a:r>
              <a:rPr lang="ka-GE" sz="3600" dirty="0"/>
              <a:t/>
            </a:r>
            <a:br>
              <a:rPr lang="ka-GE" sz="3600" dirty="0"/>
            </a:br>
            <a:endParaRPr lang="en-US" sz="36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2207704"/>
              </p:ext>
            </p:extLst>
          </p:nvPr>
        </p:nvGraphicFramePr>
        <p:xfrm>
          <a:off x="969818" y="3311235"/>
          <a:ext cx="10889674" cy="189807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97804">
                  <a:extLst>
                    <a:ext uri="{9D8B030D-6E8A-4147-A177-3AD203B41FA5}">
                      <a16:colId xmlns:a16="http://schemas.microsoft.com/office/drawing/2014/main" val="2205836455"/>
                    </a:ext>
                  </a:extLst>
                </a:gridCol>
                <a:gridCol w="1714065">
                  <a:extLst>
                    <a:ext uri="{9D8B030D-6E8A-4147-A177-3AD203B41FA5}">
                      <a16:colId xmlns:a16="http://schemas.microsoft.com/office/drawing/2014/main" val="1232053752"/>
                    </a:ext>
                  </a:extLst>
                </a:gridCol>
                <a:gridCol w="2121157">
                  <a:extLst>
                    <a:ext uri="{9D8B030D-6E8A-4147-A177-3AD203B41FA5}">
                      <a16:colId xmlns:a16="http://schemas.microsoft.com/office/drawing/2014/main" val="1477609629"/>
                    </a:ext>
                  </a:extLst>
                </a:gridCol>
                <a:gridCol w="1778344">
                  <a:extLst>
                    <a:ext uri="{9D8B030D-6E8A-4147-A177-3AD203B41FA5}">
                      <a16:colId xmlns:a16="http://schemas.microsoft.com/office/drawing/2014/main" val="2671896013"/>
                    </a:ext>
                  </a:extLst>
                </a:gridCol>
                <a:gridCol w="2078304">
                  <a:extLst>
                    <a:ext uri="{9D8B030D-6E8A-4147-A177-3AD203B41FA5}">
                      <a16:colId xmlns:a16="http://schemas.microsoft.com/office/drawing/2014/main" val="458130561"/>
                    </a:ext>
                  </a:extLst>
                </a:gridCol>
              </a:tblGrid>
              <a:tr h="11360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effectLst/>
                        </a:rPr>
                        <a:t> </a:t>
                      </a:r>
                      <a:r>
                        <a:rPr lang="ka-GE" sz="2000" b="1" u="none" strike="noStrike" dirty="0" smtClean="0">
                          <a:effectLst/>
                        </a:rPr>
                        <a:t>სარეიტინგო ქულა 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1" u="none" strike="noStrike" dirty="0">
                          <a:effectLst/>
                        </a:rPr>
                        <a:t>ოჯახები</a:t>
                      </a:r>
                      <a:endParaRPr lang="ka-G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1" u="none" strike="noStrike" dirty="0">
                          <a:effectLst/>
                        </a:rPr>
                        <a:t>პირები</a:t>
                      </a:r>
                      <a:endParaRPr lang="ka-G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1" u="none" strike="noStrike" dirty="0" smtClean="0">
                          <a:effectLst/>
                        </a:rPr>
                        <a:t>ლარი</a:t>
                      </a:r>
                      <a:endParaRPr lang="ka-G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b="1" u="none" strike="noStrike" dirty="0">
                          <a:effectLst/>
                        </a:rPr>
                        <a:t>ჯამი (ლარი/თვეში)</a:t>
                      </a:r>
                      <a:endParaRPr lang="ka-G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29780567"/>
                  </a:ext>
                </a:extLst>
              </a:tr>
              <a:tr h="762001"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ka-GE" sz="2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65 000 - 100 </a:t>
                      </a:r>
                      <a:r>
                        <a:rPr lang="ka-GE" sz="2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000 </a:t>
                      </a:r>
                      <a:endParaRPr lang="ka-GE" sz="2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US" sz="2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69,421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193,055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  <a:endParaRPr lang="en-US" sz="2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      </a:t>
                      </a:r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</a:t>
                      </a:r>
                      <a:r>
                        <a:rPr lang="en-US" sz="24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5,791,650.00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480162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4020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2433493"/>
          </a:xfrm>
        </p:spPr>
        <p:txBody>
          <a:bodyPr>
            <a:normAutofit fontScale="90000"/>
          </a:bodyPr>
          <a:lstStyle/>
          <a:p>
            <a:r>
              <a:rPr lang="ka-GE" dirty="0" smtClean="0"/>
              <a:t/>
            </a:r>
            <a:br>
              <a:rPr lang="ka-GE" dirty="0" smtClean="0"/>
            </a:br>
            <a:r>
              <a:rPr lang="ka-GE" b="1" dirty="0" smtClean="0"/>
              <a:t>სცენარი 3</a:t>
            </a:r>
            <a:r>
              <a:rPr lang="ka-GE" dirty="0" smtClean="0"/>
              <a:t/>
            </a:r>
            <a:br>
              <a:rPr lang="ka-GE" dirty="0" smtClean="0"/>
            </a:br>
            <a:r>
              <a:rPr lang="ka-GE" dirty="0" smtClean="0"/>
              <a:t/>
            </a:r>
            <a:br>
              <a:rPr lang="ka-GE" dirty="0" smtClean="0"/>
            </a:br>
            <a:r>
              <a:rPr lang="ka-GE" sz="3600" dirty="0" smtClean="0"/>
              <a:t>65000-150000 სარეიტინგო ქულის მქონე ოჯახებისთვის ოჯახის წევრზე, გარდა პენსიონერისა - 50 ლარი </a:t>
            </a:r>
            <a:endParaRPr lang="en-US" sz="36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0513504"/>
              </p:ext>
            </p:extLst>
          </p:nvPr>
        </p:nvGraphicFramePr>
        <p:xfrm>
          <a:off x="166256" y="2951018"/>
          <a:ext cx="11804070" cy="33463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69671">
                  <a:extLst>
                    <a:ext uri="{9D8B030D-6E8A-4147-A177-3AD203B41FA5}">
                      <a16:colId xmlns:a16="http://schemas.microsoft.com/office/drawing/2014/main" val="839550292"/>
                    </a:ext>
                  </a:extLst>
                </a:gridCol>
                <a:gridCol w="1591784">
                  <a:extLst>
                    <a:ext uri="{9D8B030D-6E8A-4147-A177-3AD203B41FA5}">
                      <a16:colId xmlns:a16="http://schemas.microsoft.com/office/drawing/2014/main" val="3197150703"/>
                    </a:ext>
                  </a:extLst>
                </a:gridCol>
                <a:gridCol w="1969831">
                  <a:extLst>
                    <a:ext uri="{9D8B030D-6E8A-4147-A177-3AD203B41FA5}">
                      <a16:colId xmlns:a16="http://schemas.microsoft.com/office/drawing/2014/main" val="39198021"/>
                    </a:ext>
                  </a:extLst>
                </a:gridCol>
                <a:gridCol w="1651476">
                  <a:extLst>
                    <a:ext uri="{9D8B030D-6E8A-4147-A177-3AD203B41FA5}">
                      <a16:colId xmlns:a16="http://schemas.microsoft.com/office/drawing/2014/main" val="1513232233"/>
                    </a:ext>
                  </a:extLst>
                </a:gridCol>
                <a:gridCol w="1930038">
                  <a:extLst>
                    <a:ext uri="{9D8B030D-6E8A-4147-A177-3AD203B41FA5}">
                      <a16:colId xmlns:a16="http://schemas.microsoft.com/office/drawing/2014/main" val="3998489254"/>
                    </a:ext>
                  </a:extLst>
                </a:gridCol>
                <a:gridCol w="1691270">
                  <a:extLst>
                    <a:ext uri="{9D8B030D-6E8A-4147-A177-3AD203B41FA5}">
                      <a16:colId xmlns:a16="http://schemas.microsoft.com/office/drawing/2014/main" val="3513677653"/>
                    </a:ext>
                  </a:extLst>
                </a:gridCol>
              </a:tblGrid>
              <a:tr h="129472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 </a:t>
                      </a:r>
                      <a:r>
                        <a:rPr lang="ka-GE" sz="2000" u="none" strike="noStrike" dirty="0" smtClean="0">
                          <a:effectLst/>
                        </a:rPr>
                        <a:t>სარეიტინგო ქულა</a:t>
                      </a:r>
                      <a:r>
                        <a:rPr lang="ka-GE" sz="2000" u="none" strike="noStrike" baseline="0" dirty="0" smtClean="0">
                          <a:effectLst/>
                        </a:rPr>
                        <a:t>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 dirty="0">
                          <a:effectLst/>
                        </a:rPr>
                        <a:t>ოჯახები</a:t>
                      </a:r>
                      <a:endParaRPr lang="ka-G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 dirty="0">
                          <a:effectLst/>
                        </a:rPr>
                        <a:t>პირები</a:t>
                      </a:r>
                      <a:endParaRPr lang="ka-G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 dirty="0">
                          <a:effectLst/>
                        </a:rPr>
                        <a:t>ასაკით პენსიონერი</a:t>
                      </a:r>
                      <a:endParaRPr lang="ka-G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 dirty="0">
                          <a:effectLst/>
                        </a:rPr>
                        <a:t>პირთა რაოდენობა (გარდა პენსიონრისა)</a:t>
                      </a:r>
                      <a:endParaRPr lang="ka-G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 dirty="0">
                          <a:effectLst/>
                        </a:rPr>
                        <a:t>ჯამი (ლარი/თვეში)</a:t>
                      </a:r>
                      <a:endParaRPr lang="ka-G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34787257"/>
                  </a:ext>
                </a:extLst>
              </a:tr>
              <a:tr h="652381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 dirty="0">
                          <a:effectLst/>
                        </a:rPr>
                        <a:t>65 000 - 100 </a:t>
                      </a:r>
                      <a:r>
                        <a:rPr lang="ka-GE" sz="2000" u="none" strike="noStrike" dirty="0" smtClean="0">
                          <a:effectLst/>
                        </a:rPr>
                        <a:t>000</a:t>
                      </a:r>
                      <a:endParaRPr lang="ka-G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69,421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193,055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56,058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                   136,997.00 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          6,849,850.00 </a:t>
                      </a:r>
                      <a:endParaRPr lang="en-US" sz="2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99430799"/>
                  </a:ext>
                </a:extLst>
              </a:tr>
              <a:tr h="746842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 dirty="0">
                          <a:effectLst/>
                        </a:rPr>
                        <a:t>100 000 - 150 </a:t>
                      </a:r>
                      <a:r>
                        <a:rPr lang="ka-GE" sz="2000" u="none" strike="noStrike" dirty="0" smtClean="0">
                          <a:effectLst/>
                        </a:rPr>
                        <a:t>000</a:t>
                      </a:r>
                      <a:endParaRPr lang="ka-G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81,738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239,123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65,710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                   173,413.00 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          8,670,650.00 </a:t>
                      </a:r>
                      <a:endParaRPr lang="en-US" sz="20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09973544"/>
                  </a:ext>
                </a:extLst>
              </a:tr>
              <a:tr h="6523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 </a:t>
                      </a:r>
                      <a:r>
                        <a:rPr lang="ka-GE" sz="2000" u="none" strike="noStrike" dirty="0" smtClean="0">
                          <a:effectLst/>
                        </a:rPr>
                        <a:t>სულ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sng" strike="noStrike" dirty="0">
                          <a:effectLst/>
                        </a:rPr>
                        <a:t>                         310,410 </a:t>
                      </a:r>
                      <a:endParaRPr lang="en-US" sz="2000" b="1" i="0" u="sng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dirty="0">
                          <a:effectLst/>
                        </a:rPr>
                        <a:t>       15,520,500.00 </a:t>
                      </a:r>
                      <a:endParaRPr lang="en-US" sz="2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022692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85430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2433493"/>
          </a:xfrm>
        </p:spPr>
        <p:txBody>
          <a:bodyPr>
            <a:normAutofit fontScale="90000"/>
          </a:bodyPr>
          <a:lstStyle/>
          <a:p>
            <a:r>
              <a:rPr lang="ka-GE" dirty="0" smtClean="0"/>
              <a:t/>
            </a:r>
            <a:br>
              <a:rPr lang="ka-GE" dirty="0" smtClean="0"/>
            </a:br>
            <a:r>
              <a:rPr lang="ka-GE" b="1" dirty="0" smtClean="0"/>
              <a:t>სცენარი </a:t>
            </a:r>
            <a:r>
              <a:rPr lang="ka-GE" b="1" dirty="0" smtClean="0"/>
              <a:t>3ა</a:t>
            </a:r>
            <a:r>
              <a:rPr lang="ka-GE" dirty="0" smtClean="0"/>
              <a:t/>
            </a:r>
            <a:br>
              <a:rPr lang="ka-GE" dirty="0" smtClean="0"/>
            </a:br>
            <a:r>
              <a:rPr lang="ka-GE" dirty="0" smtClean="0"/>
              <a:t/>
            </a:r>
            <a:br>
              <a:rPr lang="ka-GE" dirty="0" smtClean="0"/>
            </a:br>
            <a:r>
              <a:rPr lang="ka-GE" sz="3600" dirty="0" smtClean="0"/>
              <a:t>65000-150000 სარეიტინგო ქულის მქონე ოჯახებისთვის ოჯახის წევრზე, გარდა პენსიონერისა - </a:t>
            </a:r>
            <a:r>
              <a:rPr lang="ka-GE" sz="3600" dirty="0" smtClean="0"/>
              <a:t>30 </a:t>
            </a:r>
            <a:r>
              <a:rPr lang="ka-GE" sz="3600" dirty="0" smtClean="0"/>
              <a:t>ლარი </a:t>
            </a:r>
            <a:endParaRPr lang="en-US" sz="36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9820580"/>
              </p:ext>
            </p:extLst>
          </p:nvPr>
        </p:nvGraphicFramePr>
        <p:xfrm>
          <a:off x="166256" y="2951018"/>
          <a:ext cx="11804070" cy="33463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69671">
                  <a:extLst>
                    <a:ext uri="{9D8B030D-6E8A-4147-A177-3AD203B41FA5}">
                      <a16:colId xmlns:a16="http://schemas.microsoft.com/office/drawing/2014/main" val="839550292"/>
                    </a:ext>
                  </a:extLst>
                </a:gridCol>
                <a:gridCol w="1591784">
                  <a:extLst>
                    <a:ext uri="{9D8B030D-6E8A-4147-A177-3AD203B41FA5}">
                      <a16:colId xmlns:a16="http://schemas.microsoft.com/office/drawing/2014/main" val="3197150703"/>
                    </a:ext>
                  </a:extLst>
                </a:gridCol>
                <a:gridCol w="1969831">
                  <a:extLst>
                    <a:ext uri="{9D8B030D-6E8A-4147-A177-3AD203B41FA5}">
                      <a16:colId xmlns:a16="http://schemas.microsoft.com/office/drawing/2014/main" val="39198021"/>
                    </a:ext>
                  </a:extLst>
                </a:gridCol>
                <a:gridCol w="1651476">
                  <a:extLst>
                    <a:ext uri="{9D8B030D-6E8A-4147-A177-3AD203B41FA5}">
                      <a16:colId xmlns:a16="http://schemas.microsoft.com/office/drawing/2014/main" val="1513232233"/>
                    </a:ext>
                  </a:extLst>
                </a:gridCol>
                <a:gridCol w="1930038">
                  <a:extLst>
                    <a:ext uri="{9D8B030D-6E8A-4147-A177-3AD203B41FA5}">
                      <a16:colId xmlns:a16="http://schemas.microsoft.com/office/drawing/2014/main" val="3998489254"/>
                    </a:ext>
                  </a:extLst>
                </a:gridCol>
                <a:gridCol w="1691270">
                  <a:extLst>
                    <a:ext uri="{9D8B030D-6E8A-4147-A177-3AD203B41FA5}">
                      <a16:colId xmlns:a16="http://schemas.microsoft.com/office/drawing/2014/main" val="3513677653"/>
                    </a:ext>
                  </a:extLst>
                </a:gridCol>
              </a:tblGrid>
              <a:tr h="129472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 </a:t>
                      </a:r>
                      <a:r>
                        <a:rPr lang="ka-GE" sz="2000" u="none" strike="noStrike" dirty="0" smtClean="0">
                          <a:effectLst/>
                        </a:rPr>
                        <a:t>სარეიტინგო ქულა</a:t>
                      </a:r>
                      <a:r>
                        <a:rPr lang="ka-GE" sz="2000" u="none" strike="noStrike" baseline="0" dirty="0" smtClean="0">
                          <a:effectLst/>
                        </a:rPr>
                        <a:t>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 dirty="0">
                          <a:effectLst/>
                        </a:rPr>
                        <a:t>ოჯახები</a:t>
                      </a:r>
                      <a:endParaRPr lang="ka-G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 dirty="0">
                          <a:effectLst/>
                        </a:rPr>
                        <a:t>პირები</a:t>
                      </a:r>
                      <a:endParaRPr lang="ka-G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 dirty="0">
                          <a:effectLst/>
                        </a:rPr>
                        <a:t>ასაკით პენსიონერი</a:t>
                      </a:r>
                      <a:endParaRPr lang="ka-G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 dirty="0">
                          <a:effectLst/>
                        </a:rPr>
                        <a:t>პირთა რაოდენობა (გარდა პენსიონრისა)</a:t>
                      </a:r>
                      <a:endParaRPr lang="ka-G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 dirty="0">
                          <a:effectLst/>
                        </a:rPr>
                        <a:t>ჯამი (ლარი/თვეში)</a:t>
                      </a:r>
                      <a:endParaRPr lang="ka-G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34787257"/>
                  </a:ext>
                </a:extLst>
              </a:tr>
              <a:tr h="652381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 dirty="0">
                          <a:effectLst/>
                        </a:rPr>
                        <a:t>65 000 - 100 </a:t>
                      </a:r>
                      <a:r>
                        <a:rPr lang="ka-GE" sz="2000" u="none" strike="noStrike" dirty="0" smtClean="0">
                          <a:effectLst/>
                        </a:rPr>
                        <a:t>000</a:t>
                      </a:r>
                      <a:endParaRPr lang="ka-G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69,421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193,055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56,058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                   136,997.00 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4,109,910.00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99430799"/>
                  </a:ext>
                </a:extLst>
              </a:tr>
              <a:tr h="746842">
                <a:tc>
                  <a:txBody>
                    <a:bodyPr/>
                    <a:lstStyle/>
                    <a:p>
                      <a:pPr algn="ctr" fontAlgn="b"/>
                      <a:r>
                        <a:rPr lang="ka-GE" sz="2000" u="none" strike="noStrike" dirty="0">
                          <a:effectLst/>
                        </a:rPr>
                        <a:t>100 000 - 150 </a:t>
                      </a:r>
                      <a:r>
                        <a:rPr lang="ka-GE" sz="2000" u="none" strike="noStrike" dirty="0" smtClean="0">
                          <a:effectLst/>
                        </a:rPr>
                        <a:t>000</a:t>
                      </a:r>
                      <a:endParaRPr lang="ka-GE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81,738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239,123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65,710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                   173,413.00 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5,202,390.00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09973544"/>
                  </a:ext>
                </a:extLst>
              </a:tr>
              <a:tr h="6523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 </a:t>
                      </a:r>
                      <a:r>
                        <a:rPr lang="ka-GE" sz="2000" u="none" strike="noStrike" dirty="0" smtClean="0">
                          <a:effectLst/>
                        </a:rPr>
                        <a:t>სულ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sng" strike="noStrike" dirty="0">
                          <a:effectLst/>
                        </a:rPr>
                        <a:t>                         310,410 </a:t>
                      </a:r>
                      <a:endParaRPr lang="en-US" sz="2000" b="1" i="0" u="sng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sng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9,312,300.00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022692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8663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2433493"/>
          </a:xfrm>
        </p:spPr>
        <p:txBody>
          <a:bodyPr>
            <a:normAutofit fontScale="90000"/>
          </a:bodyPr>
          <a:lstStyle/>
          <a:p>
            <a:r>
              <a:rPr lang="ka-GE" dirty="0" smtClean="0"/>
              <a:t/>
            </a:r>
            <a:br>
              <a:rPr lang="ka-GE" dirty="0" smtClean="0"/>
            </a:br>
            <a:r>
              <a:rPr lang="ka-GE" b="1" dirty="0" smtClean="0"/>
              <a:t>სცენარი 4</a:t>
            </a:r>
            <a:r>
              <a:rPr lang="ka-GE" dirty="0" smtClean="0"/>
              <a:t/>
            </a:r>
            <a:br>
              <a:rPr lang="ka-GE" dirty="0" smtClean="0"/>
            </a:br>
            <a:r>
              <a:rPr lang="ka-GE" dirty="0" smtClean="0"/>
              <a:t/>
            </a:r>
            <a:br>
              <a:rPr lang="ka-GE" dirty="0" smtClean="0"/>
            </a:br>
            <a:r>
              <a:rPr lang="ka-GE" sz="3600" dirty="0" smtClean="0"/>
              <a:t>65000-150000 სარეიტინგო ქულის მქონე ოჯახებისთვის ოჯახის წევრზე - 50 ლარი </a:t>
            </a:r>
            <a:endParaRPr lang="en-US" sz="36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1620649"/>
              </p:ext>
            </p:extLst>
          </p:nvPr>
        </p:nvGraphicFramePr>
        <p:xfrm>
          <a:off x="1177636" y="2951019"/>
          <a:ext cx="10176163" cy="38086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75239">
                  <a:extLst>
                    <a:ext uri="{9D8B030D-6E8A-4147-A177-3AD203B41FA5}">
                      <a16:colId xmlns:a16="http://schemas.microsoft.com/office/drawing/2014/main" val="1137326656"/>
                    </a:ext>
                  </a:extLst>
                </a:gridCol>
                <a:gridCol w="1969977">
                  <a:extLst>
                    <a:ext uri="{9D8B030D-6E8A-4147-A177-3AD203B41FA5}">
                      <a16:colId xmlns:a16="http://schemas.microsoft.com/office/drawing/2014/main" val="524433319"/>
                    </a:ext>
                  </a:extLst>
                </a:gridCol>
                <a:gridCol w="2437846">
                  <a:extLst>
                    <a:ext uri="{9D8B030D-6E8A-4147-A177-3AD203B41FA5}">
                      <a16:colId xmlns:a16="http://schemas.microsoft.com/office/drawing/2014/main" val="2826539956"/>
                    </a:ext>
                  </a:extLst>
                </a:gridCol>
                <a:gridCol w="2093101">
                  <a:extLst>
                    <a:ext uri="{9D8B030D-6E8A-4147-A177-3AD203B41FA5}">
                      <a16:colId xmlns:a16="http://schemas.microsoft.com/office/drawing/2014/main" val="803672080"/>
                    </a:ext>
                  </a:extLst>
                </a:gridCol>
              </a:tblGrid>
              <a:tr h="15655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r>
                        <a:rPr lang="ka-GE" sz="2400" u="none" strike="noStrike" dirty="0" smtClean="0">
                          <a:effectLst/>
                        </a:rPr>
                        <a:t>სარეიტინგო ქულა</a:t>
                      </a:r>
                      <a:r>
                        <a:rPr lang="ka-GE" sz="2400" u="none" strike="noStrike" baseline="0" dirty="0" smtClean="0">
                          <a:effectLst/>
                        </a:rPr>
                        <a:t>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400" u="none" strike="noStrike" dirty="0">
                          <a:effectLst/>
                        </a:rPr>
                        <a:t>ოჯახები</a:t>
                      </a:r>
                      <a:endParaRPr lang="ka-GE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400" u="none" strike="noStrike" dirty="0">
                          <a:effectLst/>
                        </a:rPr>
                        <a:t>პირები</a:t>
                      </a:r>
                      <a:endParaRPr lang="ka-GE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400" u="none" strike="noStrike" dirty="0">
                          <a:effectLst/>
                        </a:rPr>
                        <a:t>ჯამი (ლარი/თვეში)</a:t>
                      </a:r>
                      <a:endParaRPr lang="ka-GE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89476981"/>
                  </a:ext>
                </a:extLst>
              </a:tr>
              <a:tr h="751022">
                <a:tc>
                  <a:txBody>
                    <a:bodyPr/>
                    <a:lstStyle/>
                    <a:p>
                      <a:pPr algn="ctr" fontAlgn="b"/>
                      <a:r>
                        <a:rPr lang="ka-GE" sz="2400" u="none" strike="noStrike" dirty="0">
                          <a:effectLst/>
                        </a:rPr>
                        <a:t>65 000 - 100 </a:t>
                      </a:r>
                      <a:r>
                        <a:rPr lang="ka-GE" sz="2400" u="none" strike="noStrike" dirty="0" smtClean="0">
                          <a:effectLst/>
                        </a:rPr>
                        <a:t>000</a:t>
                      </a:r>
                      <a:endParaRPr lang="ka-GE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69,421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193,055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          9,652,750.00 </a:t>
                      </a:r>
                      <a:endParaRPr lang="en-US" sz="24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67272068"/>
                  </a:ext>
                </a:extLst>
              </a:tr>
              <a:tr h="751022">
                <a:tc>
                  <a:txBody>
                    <a:bodyPr/>
                    <a:lstStyle/>
                    <a:p>
                      <a:pPr algn="ctr" fontAlgn="b"/>
                      <a:r>
                        <a:rPr lang="ka-GE" sz="2400" u="none" strike="noStrike" dirty="0">
                          <a:effectLst/>
                        </a:rPr>
                        <a:t>100 000 - 150 </a:t>
                      </a:r>
                      <a:r>
                        <a:rPr lang="ka-GE" sz="2400" u="none" strike="noStrike" dirty="0" smtClean="0">
                          <a:effectLst/>
                        </a:rPr>
                        <a:t>000</a:t>
                      </a:r>
                      <a:endParaRPr lang="ka-GE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81,738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239,123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       11,956,150.00 </a:t>
                      </a:r>
                      <a:endParaRPr lang="en-US" sz="2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81229353"/>
                  </a:ext>
                </a:extLst>
              </a:tr>
              <a:tr h="431837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r>
                        <a:rPr lang="ka-GE" sz="2400" u="none" strike="noStrike" dirty="0" smtClean="0">
                          <a:effectLst/>
                        </a:rPr>
                        <a:t>სულ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151,159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432,178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       </a:t>
                      </a:r>
                      <a:r>
                        <a:rPr lang="en-US" sz="2400" b="1" u="none" strike="noStrike" dirty="0">
                          <a:effectLst/>
                        </a:rPr>
                        <a:t>21,608,900.00 </a:t>
                      </a:r>
                      <a:endParaRPr lang="en-US" sz="2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203003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16557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2433493"/>
          </a:xfrm>
        </p:spPr>
        <p:txBody>
          <a:bodyPr>
            <a:normAutofit fontScale="90000"/>
          </a:bodyPr>
          <a:lstStyle/>
          <a:p>
            <a:r>
              <a:rPr lang="ka-GE" dirty="0" smtClean="0"/>
              <a:t/>
            </a:r>
            <a:br>
              <a:rPr lang="ka-GE" dirty="0" smtClean="0"/>
            </a:br>
            <a:r>
              <a:rPr lang="ka-GE" b="1" dirty="0" smtClean="0"/>
              <a:t>სცენარი </a:t>
            </a:r>
            <a:r>
              <a:rPr lang="ka-GE" b="1" dirty="0" smtClean="0"/>
              <a:t>4ა</a:t>
            </a:r>
            <a:r>
              <a:rPr lang="ka-GE" dirty="0" smtClean="0"/>
              <a:t/>
            </a:r>
            <a:br>
              <a:rPr lang="ka-GE" dirty="0" smtClean="0"/>
            </a:br>
            <a:r>
              <a:rPr lang="ka-GE" dirty="0" smtClean="0"/>
              <a:t/>
            </a:r>
            <a:br>
              <a:rPr lang="ka-GE" dirty="0" smtClean="0"/>
            </a:br>
            <a:r>
              <a:rPr lang="ka-GE" sz="3600" dirty="0" smtClean="0"/>
              <a:t>65000-150000 სარეიტინგო ქულის მქონე ოჯახებისთვის ოჯახის წევრზე - </a:t>
            </a:r>
            <a:r>
              <a:rPr lang="ka-GE" sz="3600" dirty="0" smtClean="0"/>
              <a:t>30 </a:t>
            </a:r>
            <a:r>
              <a:rPr lang="ka-GE" sz="3600" dirty="0" smtClean="0"/>
              <a:t>ლარი </a:t>
            </a:r>
            <a:endParaRPr lang="en-US" sz="36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6940390"/>
              </p:ext>
            </p:extLst>
          </p:nvPr>
        </p:nvGraphicFramePr>
        <p:xfrm>
          <a:off x="1177636" y="2951019"/>
          <a:ext cx="10176163" cy="38086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75239">
                  <a:extLst>
                    <a:ext uri="{9D8B030D-6E8A-4147-A177-3AD203B41FA5}">
                      <a16:colId xmlns:a16="http://schemas.microsoft.com/office/drawing/2014/main" val="1137326656"/>
                    </a:ext>
                  </a:extLst>
                </a:gridCol>
                <a:gridCol w="1969977">
                  <a:extLst>
                    <a:ext uri="{9D8B030D-6E8A-4147-A177-3AD203B41FA5}">
                      <a16:colId xmlns:a16="http://schemas.microsoft.com/office/drawing/2014/main" val="524433319"/>
                    </a:ext>
                  </a:extLst>
                </a:gridCol>
                <a:gridCol w="2437846">
                  <a:extLst>
                    <a:ext uri="{9D8B030D-6E8A-4147-A177-3AD203B41FA5}">
                      <a16:colId xmlns:a16="http://schemas.microsoft.com/office/drawing/2014/main" val="2826539956"/>
                    </a:ext>
                  </a:extLst>
                </a:gridCol>
                <a:gridCol w="2093101">
                  <a:extLst>
                    <a:ext uri="{9D8B030D-6E8A-4147-A177-3AD203B41FA5}">
                      <a16:colId xmlns:a16="http://schemas.microsoft.com/office/drawing/2014/main" val="803672080"/>
                    </a:ext>
                  </a:extLst>
                </a:gridCol>
              </a:tblGrid>
              <a:tr h="156556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r>
                        <a:rPr lang="ka-GE" sz="2400" u="none" strike="noStrike" dirty="0" smtClean="0">
                          <a:effectLst/>
                        </a:rPr>
                        <a:t>სარეიტინგო ქულა</a:t>
                      </a:r>
                      <a:r>
                        <a:rPr lang="ka-GE" sz="2400" u="none" strike="noStrike" baseline="0" dirty="0" smtClean="0">
                          <a:effectLst/>
                        </a:rPr>
                        <a:t>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400" u="none" strike="noStrike" dirty="0">
                          <a:effectLst/>
                        </a:rPr>
                        <a:t>ოჯახები</a:t>
                      </a:r>
                      <a:endParaRPr lang="ka-GE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400" u="none" strike="noStrike" dirty="0">
                          <a:effectLst/>
                        </a:rPr>
                        <a:t>პირები</a:t>
                      </a:r>
                      <a:endParaRPr lang="ka-GE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2400" u="none" strike="noStrike" dirty="0">
                          <a:effectLst/>
                        </a:rPr>
                        <a:t>ჯამი (ლარი/თვეში)</a:t>
                      </a:r>
                      <a:endParaRPr lang="ka-GE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89476981"/>
                  </a:ext>
                </a:extLst>
              </a:tr>
              <a:tr h="751022">
                <a:tc>
                  <a:txBody>
                    <a:bodyPr/>
                    <a:lstStyle/>
                    <a:p>
                      <a:pPr algn="ctr" fontAlgn="b"/>
                      <a:r>
                        <a:rPr lang="ka-GE" sz="2400" u="none" strike="noStrike" dirty="0">
                          <a:effectLst/>
                        </a:rPr>
                        <a:t>65 000 - 100 </a:t>
                      </a:r>
                      <a:r>
                        <a:rPr lang="ka-GE" sz="2400" u="none" strike="noStrike" dirty="0" smtClean="0">
                          <a:effectLst/>
                        </a:rPr>
                        <a:t>000</a:t>
                      </a:r>
                      <a:endParaRPr lang="ka-GE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69,421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193,055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5,791,650.00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67272068"/>
                  </a:ext>
                </a:extLst>
              </a:tr>
              <a:tr h="751022">
                <a:tc>
                  <a:txBody>
                    <a:bodyPr/>
                    <a:lstStyle/>
                    <a:p>
                      <a:pPr algn="ctr" fontAlgn="b"/>
                      <a:r>
                        <a:rPr lang="ka-GE" sz="2400" u="none" strike="noStrike" dirty="0">
                          <a:effectLst/>
                        </a:rPr>
                        <a:t>100 000 - 150 </a:t>
                      </a:r>
                      <a:r>
                        <a:rPr lang="ka-GE" sz="2400" u="none" strike="noStrike" dirty="0" smtClean="0">
                          <a:effectLst/>
                        </a:rPr>
                        <a:t>000</a:t>
                      </a:r>
                      <a:endParaRPr lang="ka-GE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81,738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239,123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7,173,690.00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81229353"/>
                  </a:ext>
                </a:extLst>
              </a:tr>
              <a:tr h="431837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r>
                        <a:rPr lang="ka-GE" sz="2400" u="none" strike="noStrike" dirty="0" smtClean="0">
                          <a:effectLst/>
                        </a:rPr>
                        <a:t>სულ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151,159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2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432,178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12,965,340.00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203003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77671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515</Words>
  <Application>Microsoft Office PowerPoint</Application>
  <PresentationFormat>Widescreen</PresentationFormat>
  <Paragraphs>197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Sylfaen</vt:lpstr>
      <vt:lpstr>Office Theme</vt:lpstr>
      <vt:lpstr>ოჯახების ფულადი დახმარებები -მოდელირება </vt:lpstr>
      <vt:lpstr>ოჯახების/პირების გადანაწილება სოციალურად დაუცველი ოჯახების მონაცემთა ბაზაში სარეიტინგო ქულების მიხედვთ</vt:lpstr>
      <vt:lpstr> სცენარი 1   65000-100000 სარეიტინგო ქულის მქონე ოჯახებისთვის ოჯახზე - 150 ლარი </vt:lpstr>
      <vt:lpstr> სცენარი 2   65000-100000 სარეიტინგო ქულის მქონე ოჯახებისთვის ოჯახის წევრზე - 50 ლარი  </vt:lpstr>
      <vt:lpstr> სცენარი 2 ა   65000-100000 სარეიტინგო ქულის მქონე ოჯახებისთვის ოჯახის წევრზე - 30 ლარი  </vt:lpstr>
      <vt:lpstr> სცენარი 3  65000-150000 სარეიტინგო ქულის მქონე ოჯახებისთვის ოჯახის წევრზე, გარდა პენსიონერისა - 50 ლარი </vt:lpstr>
      <vt:lpstr> სცენარი 3ა  65000-150000 სარეიტინგო ქულის მქონე ოჯახებისთვის ოჯახის წევრზე, გარდა პენსიონერისა - 30 ლარი </vt:lpstr>
      <vt:lpstr> სცენარი 4  65000-150000 სარეიტინგო ქულის მქონე ოჯახებისთვის ოჯახის წევრზე - 50 ლარი </vt:lpstr>
      <vt:lpstr> სცენარი 4ა  65000-150000 სარეიტინგო ქულის მქონე ოჯახებისთვის ოჯახის წევრზე - 30 ლარი </vt:lpstr>
      <vt:lpstr>შედარება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ოჯახების ფულადი დახმარებები -მოდელირება </dc:title>
  <dc:creator>Tea Gvaramadze</dc:creator>
  <cp:lastModifiedBy>Tea Gvaramadze</cp:lastModifiedBy>
  <cp:revision>7</cp:revision>
  <dcterms:created xsi:type="dcterms:W3CDTF">2020-04-14T12:34:58Z</dcterms:created>
  <dcterms:modified xsi:type="dcterms:W3CDTF">2020-04-14T14:45:01Z</dcterms:modified>
</cp:coreProperties>
</file>